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Lst>
  <p:sldIdLst>
    <p:sldId id="256" r:id="rId2"/>
    <p:sldId id="257" r:id="rId3"/>
    <p:sldId id="262" r:id="rId4"/>
    <p:sldId id="258" r:id="rId5"/>
    <p:sldId id="263" r:id="rId6"/>
    <p:sldId id="259" r:id="rId7"/>
    <p:sldId id="264" r:id="rId8"/>
    <p:sldId id="260" r:id="rId9"/>
    <p:sldId id="265" r:id="rId10"/>
    <p:sldId id="261" r:id="rId11"/>
    <p:sldId id="266" r:id="rId1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0016" autoAdjust="0"/>
    <p:restoredTop sz="94660"/>
  </p:normalViewPr>
  <p:slideViewPr>
    <p:cSldViewPr snapToGrid="0">
      <p:cViewPr varScale="1">
        <p:scale>
          <a:sx n="61" d="100"/>
          <a:sy n="61" d="100"/>
        </p:scale>
        <p:origin x="72" y="366"/>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457200" y="4960137"/>
            <a:ext cx="7772400" cy="1463040"/>
          </a:xfrm>
        </p:spPr>
        <p:txBody>
          <a:bodyPr anchor="ctr">
            <a:normAutofit/>
          </a:bodyPr>
          <a:lstStyle>
            <a:lvl1pPr algn="r">
              <a:defRPr sz="5000" spc="200" baseline="0"/>
            </a:lvl1pPr>
          </a:lstStyle>
          <a:p>
            <a:r>
              <a:rPr lang="en-US" smtClean="0"/>
              <a:t>Click to edit Master title style</a:t>
            </a:r>
            <a:endParaRPr lang="en-US" dirty="0"/>
          </a:p>
        </p:txBody>
      </p:sp>
      <p:sp>
        <p:nvSpPr>
          <p:cNvPr id="3" name="Subtitle 2"/>
          <p:cNvSpPr>
            <a:spLocks noGrp="1"/>
          </p:cNvSpPr>
          <p:nvPr>
            <p:ph type="subTitle" idx="1"/>
          </p:nvPr>
        </p:nvSpPr>
        <p:spPr>
          <a:xfrm>
            <a:off x="8610600" y="4960137"/>
            <a:ext cx="3200400" cy="1463040"/>
          </a:xfrm>
        </p:spPr>
        <p:txBody>
          <a:bodyPr lIns="91440" rIns="91440" anchor="ctr">
            <a:normAutofit/>
          </a:bodyPr>
          <a:lstStyle>
            <a:lvl1pPr marL="0" indent="0" algn="l">
              <a:lnSpc>
                <a:spcPct val="100000"/>
              </a:lnSpc>
              <a:spcBef>
                <a:spcPts val="0"/>
              </a:spcBef>
              <a:buNone/>
              <a:defRPr sz="1800">
                <a:solidFill>
                  <a:schemeClr val="tx1">
                    <a:lumMod val="95000"/>
                    <a:lumOff val="5000"/>
                  </a:schemeClr>
                </a:solidFill>
              </a:defRPr>
            </a:lvl1pPr>
            <a:lvl2pPr marL="457200" indent="0" algn="ctr">
              <a:buNone/>
              <a:defRPr sz="1800"/>
            </a:lvl2pPr>
            <a:lvl3pPr marL="914400" indent="0" algn="ctr">
              <a:buNone/>
              <a:defRPr sz="1800"/>
            </a:lvl3pPr>
            <a:lvl4pPr marL="1371600" indent="0" algn="ctr">
              <a:buNone/>
              <a:defRPr sz="1800"/>
            </a:lvl4pPr>
            <a:lvl5pPr marL="1828800" indent="0" algn="ctr">
              <a:buNone/>
              <a:defRPr sz="1800"/>
            </a:lvl5pPr>
            <a:lvl6pPr marL="2286000" indent="0" algn="ctr">
              <a:buNone/>
              <a:defRPr sz="1800"/>
            </a:lvl6pPr>
            <a:lvl7pPr marL="2743200" indent="0" algn="ctr">
              <a:buNone/>
              <a:defRPr sz="1800"/>
            </a:lvl7pPr>
            <a:lvl8pPr marL="3200400" indent="0" algn="ctr">
              <a:buNone/>
              <a:defRPr sz="1800"/>
            </a:lvl8pPr>
            <a:lvl9pPr marL="3657600" indent="0" algn="ctr">
              <a:buNone/>
              <a:defRPr sz="1800"/>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lvl1pPr algn="l">
              <a:defRPr/>
            </a:lvl1pPr>
          </a:lstStyle>
          <a:p>
            <a:fld id="{C4A8B1EC-1267-4D4A-80B5-6152A51A8F5E}" type="datetimeFigureOut">
              <a:rPr lang="en-US" smtClean="0"/>
              <a:t>9/14/2016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6EAD1D0-9C9C-4C8E-BEA4-67CDB83ABBCE}" type="slidenum">
              <a:rPr lang="en-US" smtClean="0"/>
              <a:t>‹#›</a:t>
            </a:fld>
            <a:endParaRPr lang="en-US"/>
          </a:p>
        </p:txBody>
      </p:sp>
      <p:sp>
        <p:nvSpPr>
          <p:cNvPr id="13" name="Rectangle 12"/>
          <p:cNvSpPr/>
          <p:nvPr/>
        </p:nvSpPr>
        <p:spPr>
          <a:xfrm>
            <a:off x="0" y="0"/>
            <a:ext cx="12192000" cy="4572001"/>
          </a:xfrm>
          <a:prstGeom prst="rect">
            <a:avLst/>
          </a:prstGeom>
          <a:blipFill dpi="0" rotWithShape="1">
            <a:blip r:embed="rId2">
              <a:duotone>
                <a:schemeClr val="accent2">
                  <a:shade val="45000"/>
                  <a:satMod val="135000"/>
                </a:schemeClr>
                <a:prstClr val="white"/>
              </a:duotone>
            </a:blip>
            <a:srcRect/>
            <a:tile tx="-393700" ty="-82550" sx="35000" sy="35000" flip="none" algn="tl"/>
          </a:blipFill>
          <a:ln>
            <a:noFill/>
          </a:ln>
        </p:spPr>
        <p:style>
          <a:lnRef idx="2">
            <a:schemeClr val="accent1">
              <a:shade val="50000"/>
            </a:schemeClr>
          </a:lnRef>
          <a:fillRef idx="1">
            <a:schemeClr val="accent1"/>
          </a:fillRef>
          <a:effectRef idx="0">
            <a:schemeClr val="accent1"/>
          </a:effectRef>
          <a:fontRef idx="minor">
            <a:schemeClr val="lt1"/>
          </a:fontRef>
        </p:style>
      </p:sp>
      <p:cxnSp>
        <p:nvCxnSpPr>
          <p:cNvPr id="14" name="Straight Connector 13"/>
          <p:cNvCxnSpPr/>
          <p:nvPr/>
        </p:nvCxnSpPr>
        <p:spPr>
          <a:xfrm flipV="1">
            <a:off x="8386842" y="5264106"/>
            <a:ext cx="0" cy="914400"/>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5527760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C4A8B1EC-1267-4D4A-80B5-6152A51A8F5E}" type="datetimeFigureOut">
              <a:rPr lang="en-US" smtClean="0"/>
              <a:t>9/14/2016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6EAD1D0-9C9C-4C8E-BEA4-67CDB83ABBCE}" type="slidenum">
              <a:rPr lang="en-US" smtClean="0"/>
              <a:t>‹#›</a:t>
            </a:fld>
            <a:endParaRPr lang="en-US"/>
          </a:p>
        </p:txBody>
      </p:sp>
    </p:spTree>
    <p:extLst>
      <p:ext uri="{BB962C8B-B14F-4D97-AF65-F5344CB8AC3E}">
        <p14:creationId xmlns:p14="http://schemas.microsoft.com/office/powerpoint/2010/main" val="133220404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1" y="762000"/>
            <a:ext cx="2628900" cy="5410200"/>
          </a:xfrm>
        </p:spPr>
        <p:txBody>
          <a:bodyPr vert="eaVert" lIns="45720" tIns="91440" rIns="45720" bIns="91440"/>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990601" y="762000"/>
            <a:ext cx="7581900" cy="54102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C4A8B1EC-1267-4D4A-80B5-6152A51A8F5E}" type="datetimeFigureOut">
              <a:rPr lang="en-US" smtClean="0"/>
              <a:t>9/14/2016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6EAD1D0-9C9C-4C8E-BEA4-67CDB83ABBCE}" type="slidenum">
              <a:rPr lang="en-US" smtClean="0"/>
              <a:t>‹#›</a:t>
            </a:fld>
            <a:endParaRPr lang="en-US"/>
          </a:p>
        </p:txBody>
      </p:sp>
      <p:cxnSp>
        <p:nvCxnSpPr>
          <p:cNvPr id="8" name="Straight Connector 7"/>
          <p:cNvCxnSpPr/>
          <p:nvPr/>
        </p:nvCxnSpPr>
        <p:spPr>
          <a:xfrm rot="5400000" flipV="1">
            <a:off x="10058400" y="59263"/>
            <a:ext cx="0" cy="914400"/>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97091560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C4A8B1EC-1267-4D4A-80B5-6152A51A8F5E}" type="datetimeFigureOut">
              <a:rPr lang="en-US" smtClean="0"/>
              <a:t>9/14/2016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6EAD1D0-9C9C-4C8E-BEA4-67CDB83ABBCE}" type="slidenum">
              <a:rPr lang="en-US" smtClean="0"/>
              <a:t>‹#›</a:t>
            </a:fld>
            <a:endParaRPr lang="en-US"/>
          </a:p>
        </p:txBody>
      </p:sp>
    </p:spTree>
    <p:extLst>
      <p:ext uri="{BB962C8B-B14F-4D97-AF65-F5344CB8AC3E}">
        <p14:creationId xmlns:p14="http://schemas.microsoft.com/office/powerpoint/2010/main" val="411697837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457200" y="4960137"/>
            <a:ext cx="7772400" cy="1463040"/>
          </a:xfrm>
        </p:spPr>
        <p:txBody>
          <a:bodyPr anchor="ctr">
            <a:normAutofit/>
          </a:bodyPr>
          <a:lstStyle>
            <a:lvl1pPr algn="r">
              <a:defRPr sz="5000" b="0" spc="200" baseline="0"/>
            </a:lvl1pPr>
          </a:lstStyle>
          <a:p>
            <a:r>
              <a:rPr lang="en-US" smtClean="0"/>
              <a:t>Click to edit Master title style</a:t>
            </a:r>
            <a:endParaRPr lang="en-US" dirty="0"/>
          </a:p>
        </p:txBody>
      </p:sp>
      <p:sp>
        <p:nvSpPr>
          <p:cNvPr id="3" name="Text Placeholder 2"/>
          <p:cNvSpPr>
            <a:spLocks noGrp="1"/>
          </p:cNvSpPr>
          <p:nvPr>
            <p:ph type="body" idx="1"/>
          </p:nvPr>
        </p:nvSpPr>
        <p:spPr>
          <a:xfrm>
            <a:off x="8610600" y="4960137"/>
            <a:ext cx="3200400" cy="1463040"/>
          </a:xfrm>
        </p:spPr>
        <p:txBody>
          <a:bodyPr lIns="91440" rIns="91440" anchor="ctr">
            <a:normAutofit/>
          </a:bodyPr>
          <a:lstStyle>
            <a:lvl1pPr marL="0" indent="0">
              <a:lnSpc>
                <a:spcPct val="100000"/>
              </a:lnSpc>
              <a:spcBef>
                <a:spcPts val="0"/>
              </a:spcBef>
              <a:buNone/>
              <a:defRPr sz="1800">
                <a:solidFill>
                  <a:schemeClr val="tx1">
                    <a:lumMod val="95000"/>
                    <a:lumOff val="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C4A8B1EC-1267-4D4A-80B5-6152A51A8F5E}" type="datetimeFigureOut">
              <a:rPr lang="en-US" smtClean="0"/>
              <a:t>9/14/2016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6EAD1D0-9C9C-4C8E-BEA4-67CDB83ABBCE}" type="slidenum">
              <a:rPr lang="en-US" smtClean="0"/>
              <a:t>‹#›</a:t>
            </a:fld>
            <a:endParaRPr lang="en-US"/>
          </a:p>
        </p:txBody>
      </p:sp>
      <p:cxnSp>
        <p:nvCxnSpPr>
          <p:cNvPr id="8" name="Straight Connector 7"/>
          <p:cNvCxnSpPr/>
          <p:nvPr/>
        </p:nvCxnSpPr>
        <p:spPr>
          <a:xfrm flipV="1">
            <a:off x="8386843" y="5264106"/>
            <a:ext cx="0" cy="914400"/>
          </a:xfrm>
          <a:prstGeom prst="line">
            <a:avLst/>
          </a:prstGeom>
          <a:ln w="1905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12" name="Rectangle 11"/>
          <p:cNvSpPr/>
          <p:nvPr/>
        </p:nvSpPr>
        <p:spPr>
          <a:xfrm>
            <a:off x="0" y="0"/>
            <a:ext cx="12192000" cy="4572000"/>
          </a:xfrm>
          <a:prstGeom prst="rect">
            <a:avLst/>
          </a:prstGeom>
          <a:blipFill dpi="0" rotWithShape="1">
            <a:blip r:embed="rId2">
              <a:duotone>
                <a:schemeClr val="accent1">
                  <a:shade val="45000"/>
                  <a:satMod val="135000"/>
                </a:schemeClr>
                <a:prstClr val="white"/>
              </a:duotone>
            </a:blip>
            <a:srcRect/>
            <a:tile tx="-393700" ty="-82550" sx="35000" sy="35000" flip="none" algn="tl"/>
          </a:blipFill>
          <a:ln>
            <a:noFill/>
          </a:ln>
        </p:spPr>
        <p:style>
          <a:lnRef idx="2">
            <a:schemeClr val="accent1">
              <a:shade val="50000"/>
            </a:schemeClr>
          </a:lnRef>
          <a:fillRef idx="1">
            <a:schemeClr val="accent1"/>
          </a:fillRef>
          <a:effectRef idx="0">
            <a:schemeClr val="accent1"/>
          </a:effectRef>
          <a:fontRef idx="minor">
            <a:schemeClr val="lt1"/>
          </a:fontRef>
        </p:style>
      </p:sp>
    </p:spTree>
    <p:extLst>
      <p:ext uri="{BB962C8B-B14F-4D97-AF65-F5344CB8AC3E}">
        <p14:creationId xmlns:p14="http://schemas.microsoft.com/office/powerpoint/2010/main" val="31571588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1024128" y="585216"/>
            <a:ext cx="9720072" cy="1499616"/>
          </a:xfrm>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1024127" y="2286000"/>
            <a:ext cx="4754880" cy="402336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5989320" y="2286000"/>
            <a:ext cx="4754880" cy="402336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C4A8B1EC-1267-4D4A-80B5-6152A51A8F5E}" type="datetimeFigureOut">
              <a:rPr lang="en-US" smtClean="0"/>
              <a:t>9/14/2016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6EAD1D0-9C9C-4C8E-BEA4-67CDB83ABBCE}" type="slidenum">
              <a:rPr lang="en-US" smtClean="0"/>
              <a:t>‹#›</a:t>
            </a:fld>
            <a:endParaRPr lang="en-US"/>
          </a:p>
        </p:txBody>
      </p:sp>
    </p:spTree>
    <p:extLst>
      <p:ext uri="{BB962C8B-B14F-4D97-AF65-F5344CB8AC3E}">
        <p14:creationId xmlns:p14="http://schemas.microsoft.com/office/powerpoint/2010/main" val="195844122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1024128" y="2179636"/>
            <a:ext cx="4754880" cy="822960"/>
          </a:xfrm>
        </p:spPr>
        <p:txBody>
          <a:bodyPr lIns="137160" rIns="137160" anchor="ctr">
            <a:normAutofit/>
          </a:bodyPr>
          <a:lstStyle>
            <a:lvl1pPr marL="0" indent="0">
              <a:spcBef>
                <a:spcPts val="0"/>
              </a:spcBef>
              <a:spcAft>
                <a:spcPts val="0"/>
              </a:spcAft>
              <a:buNone/>
              <a:defRPr sz="2300" b="0" cap="none" baseline="0">
                <a:solidFill>
                  <a:schemeClr val="accent2"/>
                </a:solidFill>
                <a:latin typeface="+mn-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1024128" y="2967788"/>
            <a:ext cx="4754880" cy="334157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5990888" y="2179636"/>
            <a:ext cx="4754880" cy="822960"/>
          </a:xfrm>
        </p:spPr>
        <p:txBody>
          <a:bodyPr lIns="137160" rIns="137160" anchor="ctr">
            <a:normAutofit/>
          </a:bodyPr>
          <a:lstStyle>
            <a:lvl1pPr marL="0" indent="0">
              <a:spcBef>
                <a:spcPts val="0"/>
              </a:spcBef>
              <a:spcAft>
                <a:spcPts val="0"/>
              </a:spcAft>
              <a:buNone/>
              <a:defRPr lang="en-US" sz="2300" b="0" kern="1200" cap="none" baseline="0" dirty="0">
                <a:solidFill>
                  <a:schemeClr val="accent2"/>
                </a:solidFill>
                <a:latin typeface="+mn-lt"/>
                <a:ea typeface="+mn-ea"/>
                <a:cs typeface="+mn-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l" defTabSz="914400" rtl="0" eaLnBrk="1" latinLnBrk="0" hangingPunct="1">
              <a:lnSpc>
                <a:spcPct val="90000"/>
              </a:lnSpc>
              <a:spcBef>
                <a:spcPts val="1800"/>
              </a:spcBef>
              <a:buNone/>
            </a:pPr>
            <a:r>
              <a:rPr lang="en-US" smtClean="0"/>
              <a:t>Click to edit Master text styles</a:t>
            </a:r>
          </a:p>
        </p:txBody>
      </p:sp>
      <p:sp>
        <p:nvSpPr>
          <p:cNvPr id="6" name="Content Placeholder 5"/>
          <p:cNvSpPr>
            <a:spLocks noGrp="1"/>
          </p:cNvSpPr>
          <p:nvPr>
            <p:ph sz="quarter" idx="4"/>
          </p:nvPr>
        </p:nvSpPr>
        <p:spPr>
          <a:xfrm>
            <a:off x="5990888" y="2967788"/>
            <a:ext cx="4754880" cy="334157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C4A8B1EC-1267-4D4A-80B5-6152A51A8F5E}" type="datetimeFigureOut">
              <a:rPr lang="en-US" smtClean="0"/>
              <a:t>9/14/2016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56EAD1D0-9C9C-4C8E-BEA4-67CDB83ABBCE}" type="slidenum">
              <a:rPr lang="en-US" smtClean="0"/>
              <a:t>‹#›</a:t>
            </a:fld>
            <a:endParaRPr lang="en-US"/>
          </a:p>
        </p:txBody>
      </p:sp>
    </p:spTree>
    <p:extLst>
      <p:ext uri="{BB962C8B-B14F-4D97-AF65-F5344CB8AC3E}">
        <p14:creationId xmlns:p14="http://schemas.microsoft.com/office/powerpoint/2010/main" val="222590051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C4A8B1EC-1267-4D4A-80B5-6152A51A8F5E}" type="datetimeFigureOut">
              <a:rPr lang="en-US" smtClean="0"/>
              <a:t>9/14/2016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56EAD1D0-9C9C-4C8E-BEA4-67CDB83ABBCE}" type="slidenum">
              <a:rPr lang="en-US" smtClean="0"/>
              <a:t>‹#›</a:t>
            </a:fld>
            <a:endParaRPr lang="en-US"/>
          </a:p>
        </p:txBody>
      </p:sp>
    </p:spTree>
    <p:extLst>
      <p:ext uri="{BB962C8B-B14F-4D97-AF65-F5344CB8AC3E}">
        <p14:creationId xmlns:p14="http://schemas.microsoft.com/office/powerpoint/2010/main" val="208565179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4A8B1EC-1267-4D4A-80B5-6152A51A8F5E}" type="datetimeFigureOut">
              <a:rPr lang="en-US" smtClean="0"/>
              <a:t>9/14/2016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56EAD1D0-9C9C-4C8E-BEA4-67CDB83ABBCE}" type="slidenum">
              <a:rPr lang="en-US" smtClean="0"/>
              <a:t>‹#›</a:t>
            </a:fld>
            <a:endParaRPr lang="en-US"/>
          </a:p>
        </p:txBody>
      </p:sp>
    </p:spTree>
    <p:extLst>
      <p:ext uri="{BB962C8B-B14F-4D97-AF65-F5344CB8AC3E}">
        <p14:creationId xmlns:p14="http://schemas.microsoft.com/office/powerpoint/2010/main" val="284515356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8" name="Title 7"/>
          <p:cNvSpPr>
            <a:spLocks noGrp="1"/>
          </p:cNvSpPr>
          <p:nvPr>
            <p:ph type="title"/>
          </p:nvPr>
        </p:nvSpPr>
        <p:spPr>
          <a:xfrm>
            <a:off x="1024128" y="471509"/>
            <a:ext cx="4389120" cy="1737360"/>
          </a:xfrm>
        </p:spPr>
        <p:txBody>
          <a:bodyPr>
            <a:noAutofit/>
          </a:bodyPr>
          <a:lstStyle>
            <a:lvl1pPr>
              <a:lnSpc>
                <a:spcPct val="80000"/>
              </a:lnSpc>
              <a:defRPr sz="4000"/>
            </a:lvl1pPr>
          </a:lstStyle>
          <a:p>
            <a:r>
              <a:rPr lang="en-US" smtClean="0"/>
              <a:t>Click to edit Master title style</a:t>
            </a:r>
            <a:endParaRPr lang="en-US" dirty="0"/>
          </a:p>
        </p:txBody>
      </p:sp>
      <p:sp>
        <p:nvSpPr>
          <p:cNvPr id="3" name="Content Placeholder 2"/>
          <p:cNvSpPr>
            <a:spLocks noGrp="1"/>
          </p:cNvSpPr>
          <p:nvPr>
            <p:ph idx="1"/>
          </p:nvPr>
        </p:nvSpPr>
        <p:spPr>
          <a:xfrm>
            <a:off x="5715000" y="822960"/>
            <a:ext cx="5678424" cy="5184648"/>
          </a:xfrm>
        </p:spPr>
        <p:txBody>
          <a:bodyPr/>
          <a:lstStyle>
            <a:lvl1pPr>
              <a:defRPr sz="2400"/>
            </a:lvl1pPr>
            <a:lvl2pPr>
              <a:defRPr sz="2000"/>
            </a:lvl2pPr>
            <a:lvl3pPr>
              <a:defRPr sz="16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1024128" y="2257506"/>
            <a:ext cx="4389120" cy="3762294"/>
          </a:xfrm>
        </p:spPr>
        <p:txBody>
          <a:bodyPr lIns="91440" rIns="91440">
            <a:normAutofit/>
          </a:bodyPr>
          <a:lstStyle>
            <a:lvl1pPr marL="0" indent="0">
              <a:lnSpc>
                <a:spcPct val="108000"/>
              </a:lnSpc>
              <a:spcBef>
                <a:spcPts val="600"/>
              </a:spcBef>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4A8B1EC-1267-4D4A-80B5-6152A51A8F5E}" type="datetimeFigureOut">
              <a:rPr lang="en-US" smtClean="0"/>
              <a:t>9/14/2016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6EAD1D0-9C9C-4C8E-BEA4-67CDB83ABBCE}" type="slidenum">
              <a:rPr lang="en-US" smtClean="0"/>
              <a:t>‹#›</a:t>
            </a:fld>
            <a:endParaRPr lang="en-US"/>
          </a:p>
        </p:txBody>
      </p:sp>
    </p:spTree>
    <p:extLst>
      <p:ext uri="{BB962C8B-B14F-4D97-AF65-F5344CB8AC3E}">
        <p14:creationId xmlns:p14="http://schemas.microsoft.com/office/powerpoint/2010/main" val="223423154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4960138"/>
            <a:ext cx="7772400" cy="1463040"/>
          </a:xfrm>
        </p:spPr>
        <p:txBody>
          <a:bodyPr anchor="ctr">
            <a:normAutofit/>
          </a:bodyPr>
          <a:lstStyle>
            <a:lvl1pPr algn="r">
              <a:defRPr sz="5000" spc="200" baseline="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0" y="-1"/>
            <a:ext cx="12188952" cy="4572000"/>
          </a:xfrm>
          <a:solidFill>
            <a:schemeClr val="accent2">
              <a:lumMod val="60000"/>
              <a:lumOff val="40000"/>
            </a:schemeClr>
          </a:solidFill>
        </p:spPr>
        <p:txBody>
          <a:bodyPr lIns="457200" tIns="365760" rIns="45720" bIns="45720"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8610600" y="4960138"/>
            <a:ext cx="3200400" cy="1463040"/>
          </a:xfrm>
        </p:spPr>
        <p:txBody>
          <a:bodyPr lIns="91440" rIns="91440" anchor="ctr">
            <a:normAutofit/>
          </a:bodyPr>
          <a:lstStyle>
            <a:lvl1pPr marL="0" indent="0">
              <a:lnSpc>
                <a:spcPct val="100000"/>
              </a:lnSpc>
              <a:spcBef>
                <a:spcPts val="0"/>
              </a:spcBef>
              <a:buNone/>
              <a:defRPr sz="1800">
                <a:solidFill>
                  <a:schemeClr val="tx1">
                    <a:lumMod val="95000"/>
                    <a:lumOff val="5000"/>
                  </a:schemeClr>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4A8B1EC-1267-4D4A-80B5-6152A51A8F5E}" type="datetimeFigureOut">
              <a:rPr lang="en-US" smtClean="0"/>
              <a:t>9/14/2016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6EAD1D0-9C9C-4C8E-BEA4-67CDB83ABBCE}" type="slidenum">
              <a:rPr lang="en-US" smtClean="0"/>
              <a:t>‹#›</a:t>
            </a:fld>
            <a:endParaRPr lang="en-US"/>
          </a:p>
        </p:txBody>
      </p:sp>
      <p:cxnSp>
        <p:nvCxnSpPr>
          <p:cNvPr id="8" name="Straight Connector 7"/>
          <p:cNvCxnSpPr/>
          <p:nvPr/>
        </p:nvCxnSpPr>
        <p:spPr>
          <a:xfrm flipV="1">
            <a:off x="8386843" y="5264106"/>
            <a:ext cx="0" cy="91440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0659013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024128" y="585216"/>
            <a:ext cx="9720072" cy="1499616"/>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1024128" y="2286000"/>
            <a:ext cx="9720073" cy="4023360"/>
          </a:xfrm>
          <a:prstGeom prst="rect">
            <a:avLst/>
          </a:prstGeom>
        </p:spPr>
        <p:txBody>
          <a:bodyPr vert="horz" lIns="45720" tIns="45720" rIns="4572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1024129" y="6470704"/>
            <a:ext cx="2154143" cy="274320"/>
          </a:xfrm>
          <a:prstGeom prst="rect">
            <a:avLst/>
          </a:prstGeom>
        </p:spPr>
        <p:txBody>
          <a:bodyPr vert="horz" lIns="91440" tIns="45720" rIns="91440" bIns="45720" rtlCol="0" anchor="ctr"/>
          <a:lstStyle>
            <a:lvl1pPr algn="l">
              <a:defRPr sz="1000">
                <a:solidFill>
                  <a:schemeClr val="tx1">
                    <a:lumMod val="95000"/>
                    <a:lumOff val="5000"/>
                  </a:schemeClr>
                </a:solidFill>
                <a:latin typeface="+mj-lt"/>
              </a:defRPr>
            </a:lvl1pPr>
          </a:lstStyle>
          <a:p>
            <a:fld id="{C4A8B1EC-1267-4D4A-80B5-6152A51A8F5E}" type="datetimeFigureOut">
              <a:rPr lang="en-US" smtClean="0"/>
              <a:t>9/14/2016</a:t>
            </a:fld>
            <a:endParaRPr lang="en-US"/>
          </a:p>
        </p:txBody>
      </p:sp>
      <p:sp>
        <p:nvSpPr>
          <p:cNvPr id="5" name="Footer Placeholder 4"/>
          <p:cNvSpPr>
            <a:spLocks noGrp="1"/>
          </p:cNvSpPr>
          <p:nvPr>
            <p:ph type="ftr" sz="quarter" idx="3"/>
          </p:nvPr>
        </p:nvSpPr>
        <p:spPr>
          <a:xfrm>
            <a:off x="4842932" y="6470704"/>
            <a:ext cx="5901459" cy="274320"/>
          </a:xfrm>
          <a:prstGeom prst="rect">
            <a:avLst/>
          </a:prstGeom>
        </p:spPr>
        <p:txBody>
          <a:bodyPr vert="horz" lIns="91440" tIns="45720" rIns="91440" bIns="45720" rtlCol="0" anchor="ctr"/>
          <a:lstStyle>
            <a:lvl1pPr algn="r">
              <a:defRPr sz="1000" cap="all" baseline="0">
                <a:solidFill>
                  <a:schemeClr val="tx1">
                    <a:lumMod val="95000"/>
                    <a:lumOff val="5000"/>
                  </a:schemeClr>
                </a:solidFill>
                <a:latin typeface="+mj-lt"/>
              </a:defRPr>
            </a:lvl1pPr>
          </a:lstStyle>
          <a:p>
            <a:endParaRPr lang="en-US"/>
          </a:p>
        </p:txBody>
      </p:sp>
      <p:sp>
        <p:nvSpPr>
          <p:cNvPr id="6" name="Slide Number Placeholder 5"/>
          <p:cNvSpPr>
            <a:spLocks noGrp="1"/>
          </p:cNvSpPr>
          <p:nvPr>
            <p:ph type="sldNum" sz="quarter" idx="4"/>
          </p:nvPr>
        </p:nvSpPr>
        <p:spPr>
          <a:xfrm>
            <a:off x="10837333" y="6470704"/>
            <a:ext cx="973667" cy="274320"/>
          </a:xfrm>
          <a:prstGeom prst="rect">
            <a:avLst/>
          </a:prstGeom>
        </p:spPr>
        <p:txBody>
          <a:bodyPr vert="horz" lIns="91440" tIns="45720" rIns="91440" bIns="45720" rtlCol="0" anchor="ctr"/>
          <a:lstStyle>
            <a:lvl1pPr algn="l">
              <a:defRPr sz="1000">
                <a:solidFill>
                  <a:schemeClr val="tx1">
                    <a:lumMod val="95000"/>
                    <a:lumOff val="5000"/>
                  </a:schemeClr>
                </a:solidFill>
                <a:latin typeface="+mj-lt"/>
              </a:defRPr>
            </a:lvl1pPr>
          </a:lstStyle>
          <a:p>
            <a:fld id="{56EAD1D0-9C9C-4C8E-BEA4-67CDB83ABBCE}" type="slidenum">
              <a:rPr lang="en-US" smtClean="0"/>
              <a:t>‹#›</a:t>
            </a:fld>
            <a:endParaRPr lang="en-US"/>
          </a:p>
        </p:txBody>
      </p:sp>
      <p:cxnSp>
        <p:nvCxnSpPr>
          <p:cNvPr id="8" name="Straight Connector 7"/>
          <p:cNvCxnSpPr/>
          <p:nvPr/>
        </p:nvCxnSpPr>
        <p:spPr>
          <a:xfrm flipV="1">
            <a:off x="762000" y="826324"/>
            <a:ext cx="0" cy="914400"/>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2291719"/>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l" defTabSz="914400" rtl="0" eaLnBrk="1" latinLnBrk="0" hangingPunct="1">
        <a:lnSpc>
          <a:spcPct val="80000"/>
        </a:lnSpc>
        <a:spcBef>
          <a:spcPct val="0"/>
        </a:spcBef>
        <a:buNone/>
        <a:defRPr sz="5000" kern="1200" cap="all" spc="100" baseline="0">
          <a:solidFill>
            <a:schemeClr val="tx1">
              <a:lumMod val="95000"/>
              <a:lumOff val="5000"/>
            </a:schemeClr>
          </a:solidFill>
          <a:latin typeface="+mj-lt"/>
          <a:ea typeface="+mj-ea"/>
          <a:cs typeface="+mj-cs"/>
        </a:defRPr>
      </a:lvl1pPr>
    </p:titleStyle>
    <p:bodyStyle>
      <a:lvl1pPr marL="91440" indent="-91440" algn="l" defTabSz="914400" rtl="0" eaLnBrk="1" latinLnBrk="0" hangingPunct="1">
        <a:lnSpc>
          <a:spcPct val="90000"/>
        </a:lnSpc>
        <a:spcBef>
          <a:spcPts val="1200"/>
        </a:spcBef>
        <a:spcAft>
          <a:spcPts val="200"/>
        </a:spcAft>
        <a:buClr>
          <a:schemeClr val="accent2"/>
        </a:buClr>
        <a:buSzPct val="100000"/>
        <a:buFont typeface="Tw Cen MT" panose="020B0602020104020603" pitchFamily="34" charset="0"/>
        <a:buChar char=" "/>
        <a:defRPr sz="2200" kern="1200">
          <a:solidFill>
            <a:schemeClr val="tx1"/>
          </a:solidFill>
          <a:latin typeface="+mn-lt"/>
          <a:ea typeface="+mn-ea"/>
          <a:cs typeface="+mn-cs"/>
        </a:defRPr>
      </a:lvl1pPr>
      <a:lvl2pPr marL="265176" indent="-137160" algn="l" defTabSz="914400" rtl="0" eaLnBrk="1" latinLnBrk="0" hangingPunct="1">
        <a:lnSpc>
          <a:spcPct val="90000"/>
        </a:lnSpc>
        <a:spcBef>
          <a:spcPts val="200"/>
        </a:spcBef>
        <a:spcAft>
          <a:spcPts val="400"/>
        </a:spcAft>
        <a:buClr>
          <a:schemeClr val="accent2"/>
        </a:buClr>
        <a:buFont typeface="Wingdings 3" pitchFamily="18" charset="2"/>
        <a:buChar char=""/>
        <a:defRPr sz="1800" kern="1200">
          <a:solidFill>
            <a:schemeClr val="tx1"/>
          </a:solidFill>
          <a:latin typeface="+mn-lt"/>
          <a:ea typeface="+mn-ea"/>
          <a:cs typeface="+mn-cs"/>
        </a:defRPr>
      </a:lvl2pPr>
      <a:lvl3pPr marL="448056" indent="-137160" algn="l" defTabSz="914400" rtl="0" eaLnBrk="1" latinLnBrk="0" hangingPunct="1">
        <a:lnSpc>
          <a:spcPct val="90000"/>
        </a:lnSpc>
        <a:spcBef>
          <a:spcPts val="200"/>
        </a:spcBef>
        <a:spcAft>
          <a:spcPts val="400"/>
        </a:spcAft>
        <a:buClr>
          <a:schemeClr val="accent2"/>
        </a:buClr>
        <a:buFont typeface="Wingdings 3" pitchFamily="18" charset="2"/>
        <a:buChar char=""/>
        <a:defRPr sz="1400" kern="1200">
          <a:solidFill>
            <a:schemeClr val="tx1"/>
          </a:solidFill>
          <a:latin typeface="+mn-lt"/>
          <a:ea typeface="+mn-ea"/>
          <a:cs typeface="+mn-cs"/>
        </a:defRPr>
      </a:lvl3pPr>
      <a:lvl4pPr marL="594360" indent="-137160" algn="l" defTabSz="914400" rtl="0" eaLnBrk="1" latinLnBrk="0" hangingPunct="1">
        <a:lnSpc>
          <a:spcPct val="90000"/>
        </a:lnSpc>
        <a:spcBef>
          <a:spcPts val="200"/>
        </a:spcBef>
        <a:spcAft>
          <a:spcPts val="400"/>
        </a:spcAft>
        <a:buClr>
          <a:schemeClr val="accent2"/>
        </a:buClr>
        <a:buFont typeface="Wingdings 3" pitchFamily="18" charset="2"/>
        <a:buChar char=""/>
        <a:defRPr sz="1400" kern="1200">
          <a:solidFill>
            <a:schemeClr val="tx1"/>
          </a:solidFill>
          <a:latin typeface="+mn-lt"/>
          <a:ea typeface="+mn-ea"/>
          <a:cs typeface="+mn-cs"/>
        </a:defRPr>
      </a:lvl4pPr>
      <a:lvl5pPr marL="777240" indent="-137160" algn="l" defTabSz="914400" rtl="0" eaLnBrk="1" latinLnBrk="0" hangingPunct="1">
        <a:lnSpc>
          <a:spcPct val="90000"/>
        </a:lnSpc>
        <a:spcBef>
          <a:spcPts val="200"/>
        </a:spcBef>
        <a:spcAft>
          <a:spcPts val="400"/>
        </a:spcAft>
        <a:buClr>
          <a:schemeClr val="accent2"/>
        </a:buClr>
        <a:buFont typeface="Wingdings 3" pitchFamily="18" charset="2"/>
        <a:buChar char=""/>
        <a:defRPr sz="1400" kern="1200">
          <a:solidFill>
            <a:schemeClr val="tx1"/>
          </a:solidFill>
          <a:latin typeface="+mn-lt"/>
          <a:ea typeface="+mn-ea"/>
          <a:cs typeface="+mn-cs"/>
        </a:defRPr>
      </a:lvl5pPr>
      <a:lvl6pPr marL="914400" indent="-137160" algn="l" defTabSz="914400" rtl="0" eaLnBrk="1" latinLnBrk="0" hangingPunct="1">
        <a:lnSpc>
          <a:spcPct val="90000"/>
        </a:lnSpc>
        <a:spcBef>
          <a:spcPts val="200"/>
        </a:spcBef>
        <a:spcAft>
          <a:spcPts val="400"/>
        </a:spcAft>
        <a:buClr>
          <a:schemeClr val="accent2"/>
        </a:buClr>
        <a:buFont typeface="Wingdings 3" pitchFamily="18" charset="2"/>
        <a:buChar char=""/>
        <a:defRPr sz="1400" kern="1200">
          <a:solidFill>
            <a:schemeClr val="tx1"/>
          </a:solidFill>
          <a:latin typeface="+mn-lt"/>
          <a:ea typeface="+mn-ea"/>
          <a:cs typeface="+mn-cs"/>
        </a:defRPr>
      </a:lvl6pPr>
      <a:lvl7pPr marL="1060704" indent="-137160" algn="l" defTabSz="914400" rtl="0" eaLnBrk="1" latinLnBrk="0" hangingPunct="1">
        <a:lnSpc>
          <a:spcPct val="90000"/>
        </a:lnSpc>
        <a:spcBef>
          <a:spcPts val="200"/>
        </a:spcBef>
        <a:spcAft>
          <a:spcPts val="400"/>
        </a:spcAft>
        <a:buClr>
          <a:schemeClr val="accent2"/>
        </a:buClr>
        <a:buFont typeface="Wingdings 3" pitchFamily="18" charset="2"/>
        <a:buChar char=""/>
        <a:defRPr sz="1400" kern="1200">
          <a:solidFill>
            <a:schemeClr val="tx1"/>
          </a:solidFill>
          <a:latin typeface="+mn-lt"/>
          <a:ea typeface="+mn-ea"/>
          <a:cs typeface="+mn-cs"/>
        </a:defRPr>
      </a:lvl7pPr>
      <a:lvl8pPr marL="1216152" indent="-137160" algn="l" defTabSz="914400" rtl="0" eaLnBrk="1" latinLnBrk="0" hangingPunct="1">
        <a:lnSpc>
          <a:spcPct val="90000"/>
        </a:lnSpc>
        <a:spcBef>
          <a:spcPts val="200"/>
        </a:spcBef>
        <a:spcAft>
          <a:spcPts val="400"/>
        </a:spcAft>
        <a:buClr>
          <a:schemeClr val="accent2"/>
        </a:buClr>
        <a:buFont typeface="Wingdings 3" pitchFamily="18" charset="2"/>
        <a:buChar char=""/>
        <a:defRPr sz="1400" kern="1200">
          <a:solidFill>
            <a:schemeClr val="tx1"/>
          </a:solidFill>
          <a:latin typeface="+mn-lt"/>
          <a:ea typeface="+mn-ea"/>
          <a:cs typeface="+mn-cs"/>
        </a:defRPr>
      </a:lvl8pPr>
      <a:lvl9pPr marL="1362456" indent="-137160" algn="l" defTabSz="914400" rtl="0" eaLnBrk="1" latinLnBrk="0" hangingPunct="1">
        <a:lnSpc>
          <a:spcPct val="90000"/>
        </a:lnSpc>
        <a:spcBef>
          <a:spcPts val="200"/>
        </a:spcBef>
        <a:spcAft>
          <a:spcPts val="400"/>
        </a:spcAft>
        <a:buClr>
          <a:schemeClr val="accent2"/>
        </a:buClr>
        <a:buFont typeface="Wingdings 3" pitchFamily="18" charset="2"/>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2" Type="http://schemas.openxmlformats.org/officeDocument/2006/relationships/image" Target="../media/image8.gif"/><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Spanish, French, English, Dutch, and Portuguese colonization</a:t>
            </a:r>
            <a:endParaRPr lang="en-US" dirty="0"/>
          </a:p>
        </p:txBody>
      </p:sp>
      <p:sp>
        <p:nvSpPr>
          <p:cNvPr id="3" name="Subtitle 2"/>
          <p:cNvSpPr>
            <a:spLocks noGrp="1"/>
          </p:cNvSpPr>
          <p:nvPr>
            <p:ph type="subTitle" idx="1"/>
          </p:nvPr>
        </p:nvSpPr>
        <p:spPr/>
        <p:txBody>
          <a:bodyPr/>
          <a:lstStyle/>
          <a:p>
            <a:r>
              <a:rPr lang="en-US" dirty="0" smtClean="0"/>
              <a:t>European Colonialism, from 1492 to the 18</a:t>
            </a:r>
            <a:r>
              <a:rPr lang="en-US" baseline="30000" dirty="0" smtClean="0"/>
              <a:t>th</a:t>
            </a:r>
            <a:r>
              <a:rPr lang="en-US" dirty="0" smtClean="0"/>
              <a:t> Century</a:t>
            </a:r>
            <a:endParaRPr lang="en-US"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67172"/>
            <a:ext cx="8080915" cy="4771588"/>
          </a:xfrm>
          <a:prstGeom prst="rect">
            <a:avLst/>
          </a:prstGeom>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080915" y="0"/>
            <a:ext cx="4111085" cy="4604415"/>
          </a:xfrm>
          <a:prstGeom prst="rect">
            <a:avLst/>
          </a:prstGeom>
        </p:spPr>
      </p:pic>
    </p:spTree>
    <p:extLst>
      <p:ext uri="{BB962C8B-B14F-4D97-AF65-F5344CB8AC3E}">
        <p14:creationId xmlns:p14="http://schemas.microsoft.com/office/powerpoint/2010/main" val="105072032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Characteristics of  Portuguese colonialism</a:t>
            </a:r>
            <a:endParaRPr lang="en-US" dirty="0"/>
          </a:p>
        </p:txBody>
      </p:sp>
      <p:pic>
        <p:nvPicPr>
          <p:cNvPr id="5" name="Content Placeholder 4"/>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5890418" y="566737"/>
            <a:ext cx="5412581" cy="5565048"/>
          </a:xfrm>
        </p:spPr>
      </p:pic>
      <p:sp>
        <p:nvSpPr>
          <p:cNvPr id="4" name="Text Placeholder 3"/>
          <p:cNvSpPr>
            <a:spLocks noGrp="1"/>
          </p:cNvSpPr>
          <p:nvPr>
            <p:ph type="body" sz="half" idx="2"/>
          </p:nvPr>
        </p:nvSpPr>
        <p:spPr/>
        <p:txBody>
          <a:bodyPr>
            <a:normAutofit lnSpcReduction="10000"/>
          </a:bodyPr>
          <a:lstStyle/>
          <a:p>
            <a:r>
              <a:rPr lang="en-US" dirty="0" smtClean="0"/>
              <a:t>The Portuguese are not often focused upon when it comes to the colonization of America.  There were not regions of the United States which were settled by the Portuguese.  Yet, this nation had a dramatic influence on American history. </a:t>
            </a:r>
          </a:p>
          <a:p>
            <a:r>
              <a:rPr lang="en-US" dirty="0" smtClean="0"/>
              <a:t>First, the Portuguese were essential to the improvements in navigation and seafaring which resulted in the discovery of the continents. </a:t>
            </a:r>
          </a:p>
          <a:p>
            <a:r>
              <a:rPr lang="en-US" dirty="0" smtClean="0"/>
              <a:t>Second, and probably most importantly, the Portuguese were the first group to engage in the slave trade.  Their development of the sugar plantation – and the labor system which placed other human beings in bondage – would shape American history. </a:t>
            </a:r>
            <a:endParaRPr lang="en-US" dirty="0"/>
          </a:p>
        </p:txBody>
      </p:sp>
    </p:spTree>
    <p:extLst>
      <p:ext uri="{BB962C8B-B14F-4D97-AF65-F5344CB8AC3E}">
        <p14:creationId xmlns:p14="http://schemas.microsoft.com/office/powerpoint/2010/main" val="76000013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regions were colonized by the Portuguese?  </a:t>
            </a:r>
            <a:endParaRPr lang="en-US" dirty="0"/>
          </a:p>
        </p:txBody>
      </p:sp>
      <p:pic>
        <p:nvPicPr>
          <p:cNvPr id="5" name="Content Placeholder 4"/>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6639035" y="822325"/>
            <a:ext cx="3830418" cy="5184775"/>
          </a:xfrm>
        </p:spPr>
      </p:pic>
      <p:sp>
        <p:nvSpPr>
          <p:cNvPr id="4" name="Text Placeholder 3"/>
          <p:cNvSpPr>
            <a:spLocks noGrp="1"/>
          </p:cNvSpPr>
          <p:nvPr>
            <p:ph type="body" sz="half" idx="2"/>
          </p:nvPr>
        </p:nvSpPr>
        <p:spPr>
          <a:xfrm>
            <a:off x="887897" y="2080591"/>
            <a:ext cx="5658677" cy="4187688"/>
          </a:xfrm>
        </p:spPr>
        <p:txBody>
          <a:bodyPr>
            <a:noAutofit/>
          </a:bodyPr>
          <a:lstStyle/>
          <a:p>
            <a:pPr marL="285750" indent="-285750">
              <a:buFont typeface="Arial" panose="020B0604020202020204" pitchFamily="34" charset="0"/>
              <a:buChar char="•"/>
            </a:pPr>
            <a:r>
              <a:rPr lang="en-US" sz="2000" b="1" dirty="0" smtClean="0">
                <a:effectLst>
                  <a:outerShdw blurRad="38100" dist="38100" dir="2700000" algn="tl">
                    <a:srgbClr val="000000">
                      <a:alpha val="43137"/>
                    </a:srgbClr>
                  </a:outerShdw>
                </a:effectLst>
              </a:rPr>
              <a:t>The Verde Islands </a:t>
            </a:r>
            <a:endParaRPr lang="en-US" sz="2000" b="1" dirty="0">
              <a:effectLst>
                <a:outerShdw blurRad="38100" dist="38100" dir="2700000" algn="tl">
                  <a:srgbClr val="000000">
                    <a:alpha val="43137"/>
                  </a:srgbClr>
                </a:outerShdw>
              </a:effectLst>
            </a:endParaRPr>
          </a:p>
          <a:p>
            <a:pPr marL="285750" indent="-285750">
              <a:buFont typeface="Arial" panose="020B0604020202020204" pitchFamily="34" charset="0"/>
              <a:buChar char="•"/>
            </a:pPr>
            <a:r>
              <a:rPr lang="en-US" sz="2000" b="1" dirty="0" smtClean="0">
                <a:effectLst>
                  <a:outerShdw blurRad="38100" dist="38100" dir="2700000" algn="tl">
                    <a:srgbClr val="000000">
                      <a:alpha val="43137"/>
                    </a:srgbClr>
                  </a:outerShdw>
                </a:effectLst>
              </a:rPr>
              <a:t>Brazil</a:t>
            </a:r>
            <a:endParaRPr lang="en-US" sz="2000" b="1" dirty="0">
              <a:effectLst>
                <a:outerShdw blurRad="38100" dist="38100" dir="2700000" algn="tl">
                  <a:srgbClr val="000000">
                    <a:alpha val="43137"/>
                  </a:srgbClr>
                </a:outerShdw>
              </a:effectLst>
            </a:endParaRPr>
          </a:p>
          <a:p>
            <a:r>
              <a:rPr lang="en-US" sz="2000" dirty="0" smtClean="0"/>
              <a:t>Remember, the major contributions of the Portuguese to American identity are not necessarily achieved by colonization.  The Portuguese were the first to focus scientifically on shipbuilding and navigation; they were the first to sail to the </a:t>
            </a:r>
            <a:r>
              <a:rPr lang="en-US" sz="2000" b="1" i="1" u="sng" dirty="0" smtClean="0">
                <a:effectLst>
                  <a:outerShdw blurRad="38100" dist="38100" dir="2700000" algn="tl">
                    <a:srgbClr val="000000">
                      <a:alpha val="43137"/>
                    </a:srgbClr>
                  </a:outerShdw>
                </a:effectLst>
              </a:rPr>
              <a:t>West Coast of Africa </a:t>
            </a:r>
            <a:r>
              <a:rPr lang="en-US" sz="2000" dirty="0" smtClean="0"/>
              <a:t>and to navigate around that continent on a mission to India; and finally, they were the first to adopt the </a:t>
            </a:r>
            <a:r>
              <a:rPr lang="en-US" sz="2000" b="1" i="1" u="sng" dirty="0" smtClean="0">
                <a:effectLst>
                  <a:outerShdw blurRad="38100" dist="38100" dir="2700000" algn="tl">
                    <a:srgbClr val="000000">
                      <a:alpha val="43137"/>
                    </a:srgbClr>
                  </a:outerShdw>
                </a:effectLst>
              </a:rPr>
              <a:t>plantation system of agriculture</a:t>
            </a:r>
            <a:r>
              <a:rPr lang="en-US" sz="2000" dirty="0" smtClean="0"/>
              <a:t> – enslaving Africans to work on the sugar plantations. </a:t>
            </a:r>
            <a:endParaRPr lang="en-US" sz="2000" dirty="0"/>
          </a:p>
        </p:txBody>
      </p:sp>
    </p:spTree>
    <p:extLst>
      <p:ext uri="{BB962C8B-B14F-4D97-AF65-F5344CB8AC3E}">
        <p14:creationId xmlns:p14="http://schemas.microsoft.com/office/powerpoint/2010/main" val="306291182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Characteristics of Spanish Colonial Rule </a:t>
            </a:r>
            <a:endParaRPr lang="en-US" dirty="0"/>
          </a:p>
        </p:txBody>
      </p:sp>
      <p:sp>
        <p:nvSpPr>
          <p:cNvPr id="4" name="Content Placeholder 3"/>
          <p:cNvSpPr>
            <a:spLocks noGrp="1"/>
          </p:cNvSpPr>
          <p:nvPr>
            <p:ph idx="1"/>
          </p:nvPr>
        </p:nvSpPr>
        <p:spPr/>
        <p:txBody>
          <a:bodyPr>
            <a:normAutofit fontScale="92500" lnSpcReduction="10000"/>
          </a:bodyPr>
          <a:lstStyle/>
          <a:p>
            <a:r>
              <a:rPr lang="en-US" u="sng" dirty="0" smtClean="0">
                <a:effectLst>
                  <a:outerShdw blurRad="38100" dist="38100" dir="2700000" algn="tl">
                    <a:srgbClr val="000000">
                      <a:alpha val="43137"/>
                    </a:srgbClr>
                  </a:outerShdw>
                </a:effectLst>
              </a:rPr>
              <a:t>Spanish Conquest: God, Gold, and Glory!</a:t>
            </a:r>
          </a:p>
          <a:p>
            <a:endParaRPr lang="en-US" dirty="0"/>
          </a:p>
          <a:p>
            <a:pPr marL="0" indent="0">
              <a:buNone/>
            </a:pPr>
            <a:r>
              <a:rPr lang="en-US" dirty="0" smtClean="0"/>
              <a:t>Conversion to Christianity was a major goal of the Spanish, accomplished by coercion if moral persuasion didn’t work. </a:t>
            </a:r>
          </a:p>
          <a:p>
            <a:pPr marL="0" indent="0">
              <a:buNone/>
            </a:pPr>
            <a:endParaRPr lang="en-US" dirty="0"/>
          </a:p>
          <a:p>
            <a:pPr marL="0" indent="0">
              <a:buNone/>
            </a:pPr>
            <a:r>
              <a:rPr lang="en-US" dirty="0" smtClean="0"/>
              <a:t>The Spanish routinely enslaved Native American populations in order to accumulate great wealth: Gold. </a:t>
            </a:r>
          </a:p>
          <a:p>
            <a:pPr marL="0" indent="0">
              <a:buNone/>
            </a:pPr>
            <a:endParaRPr lang="en-US" dirty="0"/>
          </a:p>
          <a:p>
            <a:pPr marL="0" indent="0">
              <a:buNone/>
            </a:pPr>
            <a:r>
              <a:rPr lang="en-US" dirty="0" smtClean="0"/>
              <a:t>Most Spanish conquistadors had the vision to understand that not even the Crown – the King and Queen of Spain – would have the power to control them in far away America.  They would become viceroys – virtual emperors in America.</a:t>
            </a:r>
            <a:endParaRPr lang="en-US" dirty="0"/>
          </a:p>
        </p:txBody>
      </p:sp>
      <p:pic>
        <p:nvPicPr>
          <p:cNvPr id="7" name="Picture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44448" y="1917700"/>
            <a:ext cx="4089908" cy="4089908"/>
          </a:xfrm>
          <a:prstGeom prst="rect">
            <a:avLst/>
          </a:prstGeom>
        </p:spPr>
      </p:pic>
    </p:spTree>
    <p:extLst>
      <p:ext uri="{BB962C8B-B14F-4D97-AF65-F5344CB8AC3E}">
        <p14:creationId xmlns:p14="http://schemas.microsoft.com/office/powerpoint/2010/main" val="296364757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regions were colonized by the Spanish?</a:t>
            </a:r>
            <a:endParaRPr lang="en-US" dirty="0"/>
          </a:p>
        </p:txBody>
      </p:sp>
      <p:pic>
        <p:nvPicPr>
          <p:cNvPr id="5" name="Content Placeholder 4"/>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6636784" y="1211538"/>
            <a:ext cx="3834920" cy="4406349"/>
          </a:xfrm>
        </p:spPr>
      </p:pic>
      <p:sp>
        <p:nvSpPr>
          <p:cNvPr id="4" name="Text Placeholder 3"/>
          <p:cNvSpPr>
            <a:spLocks noGrp="1"/>
          </p:cNvSpPr>
          <p:nvPr>
            <p:ph type="body" sz="half" idx="2"/>
          </p:nvPr>
        </p:nvSpPr>
        <p:spPr>
          <a:xfrm>
            <a:off x="728870" y="2120348"/>
            <a:ext cx="4969565" cy="4108174"/>
          </a:xfrm>
        </p:spPr>
        <p:txBody>
          <a:bodyPr>
            <a:normAutofit/>
          </a:bodyPr>
          <a:lstStyle/>
          <a:p>
            <a:pPr marL="285750" indent="-285750">
              <a:buFont typeface="Wingdings" panose="05000000000000000000" pitchFamily="2" charset="2"/>
              <a:buChar char="§"/>
            </a:pPr>
            <a:r>
              <a:rPr lang="en-US" sz="2000" b="1" dirty="0" smtClean="0">
                <a:effectLst>
                  <a:outerShdw blurRad="38100" dist="38100" dir="2700000" algn="tl">
                    <a:srgbClr val="000000">
                      <a:alpha val="43137"/>
                    </a:srgbClr>
                  </a:outerShdw>
                </a:effectLst>
              </a:rPr>
              <a:t>Cuba and the Caribbean</a:t>
            </a:r>
          </a:p>
          <a:p>
            <a:pPr marL="285750" indent="-285750">
              <a:buFont typeface="Wingdings" panose="05000000000000000000" pitchFamily="2" charset="2"/>
              <a:buChar char="§"/>
            </a:pPr>
            <a:r>
              <a:rPr lang="en-US" sz="2000" b="1" dirty="0" smtClean="0">
                <a:effectLst>
                  <a:outerShdw blurRad="38100" dist="38100" dir="2700000" algn="tl">
                    <a:srgbClr val="000000">
                      <a:alpha val="43137"/>
                    </a:srgbClr>
                  </a:outerShdw>
                </a:effectLst>
              </a:rPr>
              <a:t>Mexico</a:t>
            </a:r>
          </a:p>
          <a:p>
            <a:pPr marL="285750" indent="-285750">
              <a:buFont typeface="Wingdings" panose="05000000000000000000" pitchFamily="2" charset="2"/>
              <a:buChar char="§"/>
            </a:pPr>
            <a:r>
              <a:rPr lang="en-US" sz="2000" b="1" dirty="0" smtClean="0">
                <a:effectLst>
                  <a:outerShdw blurRad="38100" dist="38100" dir="2700000" algn="tl">
                    <a:srgbClr val="000000">
                      <a:alpha val="43137"/>
                    </a:srgbClr>
                  </a:outerShdw>
                </a:effectLst>
              </a:rPr>
              <a:t>Florida</a:t>
            </a:r>
          </a:p>
          <a:p>
            <a:pPr marL="285750" indent="-285750">
              <a:buFont typeface="Wingdings" panose="05000000000000000000" pitchFamily="2" charset="2"/>
              <a:buChar char="§"/>
            </a:pPr>
            <a:r>
              <a:rPr lang="en-US" sz="2000" b="1" dirty="0" smtClean="0">
                <a:effectLst>
                  <a:outerShdw blurRad="38100" dist="38100" dir="2700000" algn="tl">
                    <a:srgbClr val="000000">
                      <a:alpha val="43137"/>
                    </a:srgbClr>
                  </a:outerShdw>
                </a:effectLst>
              </a:rPr>
              <a:t>Most of the United States Southwest, including California and Texas</a:t>
            </a:r>
          </a:p>
          <a:p>
            <a:pPr marL="285750" indent="-285750">
              <a:buFont typeface="Wingdings" panose="05000000000000000000" pitchFamily="2" charset="2"/>
              <a:buChar char="§"/>
            </a:pPr>
            <a:r>
              <a:rPr lang="en-US" sz="2000" b="1" dirty="0" smtClean="0">
                <a:effectLst>
                  <a:outerShdw blurRad="38100" dist="38100" dir="2700000" algn="tl">
                    <a:srgbClr val="000000">
                      <a:alpha val="43137"/>
                    </a:srgbClr>
                  </a:outerShdw>
                </a:effectLst>
              </a:rPr>
              <a:t>Central America</a:t>
            </a:r>
          </a:p>
          <a:p>
            <a:pPr marL="285750" indent="-285750">
              <a:buFont typeface="Wingdings" panose="05000000000000000000" pitchFamily="2" charset="2"/>
              <a:buChar char="§"/>
            </a:pPr>
            <a:r>
              <a:rPr lang="en-US" sz="2000" b="1" dirty="0" smtClean="0">
                <a:effectLst>
                  <a:outerShdw blurRad="38100" dist="38100" dir="2700000" algn="tl">
                    <a:srgbClr val="000000">
                      <a:alpha val="43137"/>
                    </a:srgbClr>
                  </a:outerShdw>
                </a:effectLst>
              </a:rPr>
              <a:t>The Incan Empire of Present Day Peru</a:t>
            </a:r>
          </a:p>
          <a:p>
            <a:pPr marL="285750" indent="-285750">
              <a:buFont typeface="Wingdings" panose="05000000000000000000" pitchFamily="2" charset="2"/>
              <a:buChar char="§"/>
            </a:pPr>
            <a:r>
              <a:rPr lang="en-US" sz="2000" b="1" dirty="0" smtClean="0">
                <a:effectLst>
                  <a:outerShdw blurRad="38100" dist="38100" dir="2700000" algn="tl">
                    <a:srgbClr val="000000">
                      <a:alpha val="43137"/>
                    </a:srgbClr>
                  </a:outerShdw>
                </a:effectLst>
              </a:rPr>
              <a:t>Chile</a:t>
            </a:r>
          </a:p>
          <a:p>
            <a:pPr marL="285750" indent="-285750">
              <a:buFont typeface="Wingdings" panose="05000000000000000000" pitchFamily="2" charset="2"/>
              <a:buChar char="§"/>
            </a:pPr>
            <a:r>
              <a:rPr lang="en-US" sz="2000" b="1" dirty="0" smtClean="0">
                <a:effectLst>
                  <a:outerShdw blurRad="38100" dist="38100" dir="2700000" algn="tl">
                    <a:srgbClr val="000000">
                      <a:alpha val="43137"/>
                    </a:srgbClr>
                  </a:outerShdw>
                </a:effectLst>
              </a:rPr>
              <a:t>Practically all of South America except the Amazon Rain Forest and Brazil </a:t>
            </a:r>
            <a:endParaRPr lang="en-US" sz="2000" b="1" dirty="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29458910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Characteristics of French Colonial rule</a:t>
            </a:r>
            <a:endParaRPr lang="en-US" dirty="0"/>
          </a:p>
        </p:txBody>
      </p:sp>
      <p:sp>
        <p:nvSpPr>
          <p:cNvPr id="3" name="Content Placeholder 2"/>
          <p:cNvSpPr>
            <a:spLocks noGrp="1"/>
          </p:cNvSpPr>
          <p:nvPr>
            <p:ph idx="1"/>
          </p:nvPr>
        </p:nvSpPr>
        <p:spPr>
          <a:xfrm>
            <a:off x="5715000" y="822960"/>
            <a:ext cx="5956300" cy="5539740"/>
          </a:xfrm>
        </p:spPr>
        <p:txBody>
          <a:bodyPr>
            <a:normAutofit lnSpcReduction="10000"/>
          </a:bodyPr>
          <a:lstStyle/>
          <a:p>
            <a:r>
              <a:rPr lang="en-US" dirty="0" smtClean="0"/>
              <a:t>To some extent, the notion of God, Gold, and Glory still applies here, but the French went about their business very differently.</a:t>
            </a:r>
          </a:p>
          <a:p>
            <a:r>
              <a:rPr lang="en-US" dirty="0" smtClean="0"/>
              <a:t>Conversion to Christianity was accomplished via moral suasion, and Jesuits might spend years trying to explain the mysteries of their faith to Native Americans.  </a:t>
            </a:r>
          </a:p>
          <a:p>
            <a:r>
              <a:rPr lang="en-US" dirty="0" smtClean="0"/>
              <a:t>The French engendered trade with Native Americans, most notably the fur trade.  Accordingly, they must cooperate with local Indians. </a:t>
            </a:r>
          </a:p>
          <a:p>
            <a:r>
              <a:rPr lang="en-US" dirty="0" smtClean="0"/>
              <a:t>Most French settlers understood that they were leaving European society for good when they came to America.  When they settled in America, they frequently intermarried with Indians and developed unique, creole cultures.</a:t>
            </a:r>
          </a:p>
          <a:p>
            <a:endParaRPr lang="en-US" dirty="0"/>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81144" y="2208869"/>
            <a:ext cx="4875088" cy="3436937"/>
          </a:xfrm>
          <a:prstGeom prst="rect">
            <a:avLst/>
          </a:prstGeom>
        </p:spPr>
      </p:pic>
    </p:spTree>
    <p:extLst>
      <p:ext uri="{BB962C8B-B14F-4D97-AF65-F5344CB8AC3E}">
        <p14:creationId xmlns:p14="http://schemas.microsoft.com/office/powerpoint/2010/main" val="341462423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Regions were Colonized by the French?</a:t>
            </a:r>
            <a:endParaRPr lang="en-US" dirty="0"/>
          </a:p>
        </p:txBody>
      </p:sp>
      <p:pic>
        <p:nvPicPr>
          <p:cNvPr id="5" name="Content Placeholder 4"/>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6299269" y="302063"/>
            <a:ext cx="4421283" cy="6265590"/>
          </a:xfrm>
        </p:spPr>
      </p:pic>
      <p:sp>
        <p:nvSpPr>
          <p:cNvPr id="4" name="Text Placeholder 3"/>
          <p:cNvSpPr>
            <a:spLocks noGrp="1"/>
          </p:cNvSpPr>
          <p:nvPr>
            <p:ph type="body" sz="half" idx="2"/>
          </p:nvPr>
        </p:nvSpPr>
        <p:spPr>
          <a:xfrm>
            <a:off x="1024128" y="2257505"/>
            <a:ext cx="4435768" cy="4183051"/>
          </a:xfrm>
        </p:spPr>
        <p:txBody>
          <a:bodyPr>
            <a:noAutofit/>
          </a:bodyPr>
          <a:lstStyle/>
          <a:p>
            <a:pPr marL="285750" indent="-285750">
              <a:buFont typeface="Arial" panose="020B0604020202020204" pitchFamily="34" charset="0"/>
              <a:buChar char="•"/>
            </a:pPr>
            <a:r>
              <a:rPr lang="en-US" sz="2000" b="1" dirty="0" smtClean="0">
                <a:effectLst>
                  <a:outerShdw blurRad="38100" dist="38100" dir="2700000" algn="tl">
                    <a:srgbClr val="000000">
                      <a:alpha val="43137"/>
                    </a:srgbClr>
                  </a:outerShdw>
                </a:effectLst>
              </a:rPr>
              <a:t>The St. Lawrence Seaway </a:t>
            </a:r>
            <a:endParaRPr lang="en-US" sz="2000" b="1" dirty="0">
              <a:effectLst>
                <a:outerShdw blurRad="38100" dist="38100" dir="2700000" algn="tl">
                  <a:srgbClr val="000000">
                    <a:alpha val="43137"/>
                  </a:srgbClr>
                </a:outerShdw>
              </a:effectLst>
            </a:endParaRPr>
          </a:p>
          <a:p>
            <a:pPr marL="285750" indent="-285750">
              <a:buFont typeface="Arial" panose="020B0604020202020204" pitchFamily="34" charset="0"/>
              <a:buChar char="•"/>
            </a:pPr>
            <a:r>
              <a:rPr lang="en-US" sz="2000" b="1" dirty="0" smtClean="0">
                <a:effectLst>
                  <a:outerShdw blurRad="38100" dist="38100" dir="2700000" algn="tl">
                    <a:srgbClr val="000000">
                      <a:alpha val="43137"/>
                    </a:srgbClr>
                  </a:outerShdw>
                </a:effectLst>
              </a:rPr>
              <a:t>The Great Lakes Region</a:t>
            </a:r>
            <a:endParaRPr lang="en-US" sz="2000" b="1" dirty="0">
              <a:effectLst>
                <a:outerShdw blurRad="38100" dist="38100" dir="2700000" algn="tl">
                  <a:srgbClr val="000000">
                    <a:alpha val="43137"/>
                  </a:srgbClr>
                </a:outerShdw>
              </a:effectLst>
            </a:endParaRPr>
          </a:p>
          <a:p>
            <a:pPr marL="285750" indent="-285750">
              <a:buFont typeface="Arial" panose="020B0604020202020204" pitchFamily="34" charset="0"/>
              <a:buChar char="•"/>
            </a:pPr>
            <a:r>
              <a:rPr lang="en-US" sz="2000" b="1" dirty="0" smtClean="0">
                <a:effectLst>
                  <a:outerShdw blurRad="38100" dist="38100" dir="2700000" algn="tl">
                    <a:srgbClr val="000000">
                      <a:alpha val="43137"/>
                    </a:srgbClr>
                  </a:outerShdw>
                </a:effectLst>
              </a:rPr>
              <a:t>Parts of the Ohio River Valley, south of the Great Lakes Region. </a:t>
            </a:r>
            <a:endParaRPr lang="en-US" sz="2000" b="1" dirty="0">
              <a:effectLst>
                <a:outerShdw blurRad="38100" dist="38100" dir="2700000" algn="tl">
                  <a:srgbClr val="000000">
                    <a:alpha val="43137"/>
                  </a:srgbClr>
                </a:outerShdw>
              </a:effectLst>
            </a:endParaRPr>
          </a:p>
          <a:p>
            <a:pPr marL="285750" indent="-285750">
              <a:buFont typeface="Arial" panose="020B0604020202020204" pitchFamily="34" charset="0"/>
              <a:buChar char="•"/>
            </a:pPr>
            <a:r>
              <a:rPr lang="en-US" sz="2000" b="1" dirty="0" smtClean="0">
                <a:effectLst>
                  <a:outerShdw blurRad="38100" dist="38100" dir="2700000" algn="tl">
                    <a:srgbClr val="000000">
                      <a:alpha val="43137"/>
                    </a:srgbClr>
                  </a:outerShdw>
                </a:effectLst>
              </a:rPr>
              <a:t>The Mississippi River Region </a:t>
            </a:r>
            <a:endParaRPr lang="en-US" sz="2000" b="1" dirty="0">
              <a:effectLst>
                <a:outerShdw blurRad="38100" dist="38100" dir="2700000" algn="tl">
                  <a:srgbClr val="000000">
                    <a:alpha val="43137"/>
                  </a:srgbClr>
                </a:outerShdw>
              </a:effectLst>
            </a:endParaRPr>
          </a:p>
          <a:p>
            <a:pPr marL="285750" indent="-285750">
              <a:buFont typeface="Arial" panose="020B0604020202020204" pitchFamily="34" charset="0"/>
              <a:buChar char="•"/>
            </a:pPr>
            <a:r>
              <a:rPr lang="en-US" sz="2000" b="1" dirty="0" smtClean="0">
                <a:effectLst>
                  <a:outerShdw blurRad="38100" dist="38100" dir="2700000" algn="tl">
                    <a:srgbClr val="000000">
                      <a:alpha val="43137"/>
                    </a:srgbClr>
                  </a:outerShdw>
                </a:effectLst>
              </a:rPr>
              <a:t>New Orleans and the Louisiana Territory</a:t>
            </a:r>
            <a:endParaRPr lang="en-US" sz="2000" b="1" dirty="0">
              <a:effectLst>
                <a:outerShdw blurRad="38100" dist="38100" dir="2700000" algn="tl">
                  <a:srgbClr val="000000">
                    <a:alpha val="43137"/>
                  </a:srgbClr>
                </a:outerShdw>
              </a:effectLst>
            </a:endParaRPr>
          </a:p>
          <a:p>
            <a:pPr marL="285750" indent="-285750">
              <a:buFont typeface="Arial" panose="020B0604020202020204" pitchFamily="34" charset="0"/>
              <a:buChar char="•"/>
            </a:pPr>
            <a:r>
              <a:rPr lang="en-US" sz="2000" b="1" dirty="0" smtClean="0">
                <a:effectLst>
                  <a:outerShdw blurRad="38100" dist="38100" dir="2700000" algn="tl">
                    <a:srgbClr val="000000">
                      <a:alpha val="43137"/>
                    </a:srgbClr>
                  </a:outerShdw>
                </a:effectLst>
              </a:rPr>
              <a:t>Haiti and a few islands of the Lesser Antilles </a:t>
            </a:r>
            <a:endParaRPr lang="en-US" sz="2000" b="1" dirty="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417384018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Characteristics of English Colonial rule</a:t>
            </a:r>
            <a:endParaRPr lang="en-US" dirty="0"/>
          </a:p>
        </p:txBody>
      </p:sp>
      <p:pic>
        <p:nvPicPr>
          <p:cNvPr id="5" name="Content Placeholder 4"/>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317499" y="2033538"/>
            <a:ext cx="7402778" cy="4164062"/>
          </a:xfrm>
        </p:spPr>
      </p:pic>
      <p:sp>
        <p:nvSpPr>
          <p:cNvPr id="4" name="Text Placeholder 3"/>
          <p:cNvSpPr>
            <a:spLocks noGrp="1"/>
          </p:cNvSpPr>
          <p:nvPr>
            <p:ph type="body" sz="half" idx="2"/>
          </p:nvPr>
        </p:nvSpPr>
        <p:spPr>
          <a:xfrm>
            <a:off x="7924800" y="714418"/>
            <a:ext cx="4140200" cy="6119791"/>
          </a:xfrm>
        </p:spPr>
        <p:txBody>
          <a:bodyPr>
            <a:normAutofit/>
          </a:bodyPr>
          <a:lstStyle/>
          <a:p>
            <a:r>
              <a:rPr lang="en-US" sz="1800" dirty="0" smtClean="0"/>
              <a:t>English colonists set out to gain great wealth – not to convert Americans to Christianity.  The Virginia Company of London is a clear illustration of this.  </a:t>
            </a:r>
          </a:p>
          <a:p>
            <a:r>
              <a:rPr lang="en-US" sz="1800" dirty="0" smtClean="0"/>
              <a:t>Even when more religious minded individuals and groups like the Pilgrims, the Puritans, the Quakers, and Catholics seeking refuge in America began to settle the region, they were less devoted to proselytizing people and more concerned with prosperity and righteousness within their own communities. </a:t>
            </a:r>
          </a:p>
          <a:p>
            <a:r>
              <a:rPr lang="en-US" sz="1800" dirty="0" smtClean="0"/>
              <a:t>The source of conflict between English settlers and Native Americans was usually land.  The English, who rarely intermarried with Native Americans, were notorious for encroaching upon Native Americans territory. </a:t>
            </a:r>
            <a:endParaRPr lang="en-US" sz="1800" dirty="0"/>
          </a:p>
        </p:txBody>
      </p:sp>
    </p:spTree>
    <p:extLst>
      <p:ext uri="{BB962C8B-B14F-4D97-AF65-F5344CB8AC3E}">
        <p14:creationId xmlns:p14="http://schemas.microsoft.com/office/powerpoint/2010/main" val="386944491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regions were colonized by the English?</a:t>
            </a:r>
            <a:endParaRPr lang="en-US" dirty="0"/>
          </a:p>
        </p:txBody>
      </p:sp>
      <p:pic>
        <p:nvPicPr>
          <p:cNvPr id="5" name="Content Placeholder 4"/>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7383296" y="239001"/>
            <a:ext cx="4109766" cy="6299696"/>
          </a:xfrm>
        </p:spPr>
      </p:pic>
      <p:sp>
        <p:nvSpPr>
          <p:cNvPr id="4" name="Text Placeholder 3"/>
          <p:cNvSpPr>
            <a:spLocks noGrp="1"/>
          </p:cNvSpPr>
          <p:nvPr>
            <p:ph type="body" sz="half" idx="2"/>
          </p:nvPr>
        </p:nvSpPr>
        <p:spPr>
          <a:xfrm>
            <a:off x="1024127" y="2257506"/>
            <a:ext cx="4833333" cy="3762294"/>
          </a:xfrm>
        </p:spPr>
        <p:txBody>
          <a:bodyPr>
            <a:noAutofit/>
          </a:bodyPr>
          <a:lstStyle/>
          <a:p>
            <a:pPr marL="285750" indent="-285750">
              <a:buFont typeface="Arial" panose="020B0604020202020204" pitchFamily="34" charset="0"/>
              <a:buChar char="•"/>
            </a:pPr>
            <a:r>
              <a:rPr lang="en-US" sz="2000" b="1" dirty="0" smtClean="0">
                <a:effectLst>
                  <a:outerShdw blurRad="38100" dist="38100" dir="2700000" algn="tl">
                    <a:srgbClr val="000000">
                      <a:alpha val="43137"/>
                    </a:srgbClr>
                  </a:outerShdw>
                </a:effectLst>
              </a:rPr>
              <a:t>Newfoundland, the Hudson Bay area, and the Northern reaches of Canada. </a:t>
            </a:r>
          </a:p>
          <a:p>
            <a:pPr marL="285750" indent="-285750">
              <a:buFont typeface="Arial" panose="020B0604020202020204" pitchFamily="34" charset="0"/>
              <a:buChar char="•"/>
            </a:pPr>
            <a:r>
              <a:rPr lang="en-US" sz="2000" b="1" dirty="0" smtClean="0">
                <a:effectLst>
                  <a:outerShdw blurRad="38100" dist="38100" dir="2700000" algn="tl">
                    <a:srgbClr val="000000">
                      <a:alpha val="43137"/>
                    </a:srgbClr>
                  </a:outerShdw>
                </a:effectLst>
              </a:rPr>
              <a:t>The Oregon Country – including present day Canadian provinces of British Columbia, Vancouver Island. </a:t>
            </a:r>
          </a:p>
          <a:p>
            <a:pPr marL="285750" indent="-285750">
              <a:buFont typeface="Arial" panose="020B0604020202020204" pitchFamily="34" charset="0"/>
              <a:buChar char="•"/>
            </a:pPr>
            <a:r>
              <a:rPr lang="en-US" sz="2000" b="1" dirty="0" smtClean="0">
                <a:effectLst>
                  <a:outerShdw blurRad="38100" dist="38100" dir="2700000" algn="tl">
                    <a:srgbClr val="000000">
                      <a:alpha val="43137"/>
                    </a:srgbClr>
                  </a:outerShdw>
                </a:effectLst>
              </a:rPr>
              <a:t>The Thirteen American Colonies – east of the Appalachian Mountains.</a:t>
            </a:r>
          </a:p>
          <a:p>
            <a:pPr marL="285750" indent="-285750">
              <a:buFont typeface="Arial" panose="020B0604020202020204" pitchFamily="34" charset="0"/>
              <a:buChar char="•"/>
            </a:pPr>
            <a:r>
              <a:rPr lang="en-US" sz="2000" b="1" dirty="0" smtClean="0">
                <a:effectLst>
                  <a:outerShdw blurRad="38100" dist="38100" dir="2700000" algn="tl">
                    <a:srgbClr val="000000">
                      <a:alpha val="43137"/>
                    </a:srgbClr>
                  </a:outerShdw>
                </a:effectLst>
              </a:rPr>
              <a:t>The Ohio River Valley</a:t>
            </a:r>
          </a:p>
          <a:p>
            <a:pPr marL="285750" indent="-285750">
              <a:buFont typeface="Arial" panose="020B0604020202020204" pitchFamily="34" charset="0"/>
              <a:buChar char="•"/>
            </a:pPr>
            <a:r>
              <a:rPr lang="en-US" sz="2000" b="1" dirty="0" smtClean="0">
                <a:effectLst>
                  <a:outerShdw blurRad="38100" dist="38100" dir="2700000" algn="tl">
                    <a:srgbClr val="000000">
                      <a:alpha val="43137"/>
                    </a:srgbClr>
                  </a:outerShdw>
                </a:effectLst>
              </a:rPr>
              <a:t>Islands in the Caribbean – Jamaica, and islands of the Lesser Antilles </a:t>
            </a:r>
          </a:p>
          <a:p>
            <a:pPr marL="285750" indent="-285750">
              <a:buFont typeface="Arial" panose="020B0604020202020204" pitchFamily="34" charset="0"/>
              <a:buChar char="•"/>
            </a:pPr>
            <a:r>
              <a:rPr lang="en-US" sz="2000" b="1" dirty="0" smtClean="0">
                <a:effectLst>
                  <a:outerShdw blurRad="38100" dist="38100" dir="2700000" algn="tl">
                    <a:srgbClr val="000000">
                      <a:alpha val="43137"/>
                    </a:srgbClr>
                  </a:outerShdw>
                </a:effectLst>
              </a:rPr>
              <a:t>Small portions of Central America</a:t>
            </a:r>
            <a:endParaRPr lang="en-US" sz="2000" b="1" dirty="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297600729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71728" y="154009"/>
            <a:ext cx="4389120" cy="1737360"/>
          </a:xfrm>
        </p:spPr>
        <p:txBody>
          <a:bodyPr/>
          <a:lstStyle/>
          <a:p>
            <a:r>
              <a:rPr lang="en-US" dirty="0" smtClean="0"/>
              <a:t>Characteristics of The Dutch traders </a:t>
            </a:r>
            <a:endParaRPr lang="en-US" dirty="0"/>
          </a:p>
        </p:txBody>
      </p:sp>
      <p:pic>
        <p:nvPicPr>
          <p:cNvPr id="5" name="Content Placeholder 4"/>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4749800" y="1043320"/>
            <a:ext cx="6978780" cy="5128879"/>
          </a:xfrm>
        </p:spPr>
      </p:pic>
      <p:sp>
        <p:nvSpPr>
          <p:cNvPr id="4" name="Text Placeholder 3"/>
          <p:cNvSpPr>
            <a:spLocks noGrp="1"/>
          </p:cNvSpPr>
          <p:nvPr>
            <p:ph type="body" sz="half" idx="2"/>
          </p:nvPr>
        </p:nvSpPr>
        <p:spPr>
          <a:xfrm>
            <a:off x="1024128" y="1752599"/>
            <a:ext cx="3319272" cy="4419600"/>
          </a:xfrm>
        </p:spPr>
        <p:txBody>
          <a:bodyPr>
            <a:normAutofit lnSpcReduction="10000"/>
          </a:bodyPr>
          <a:lstStyle/>
          <a:p>
            <a:r>
              <a:rPr lang="en-US" dirty="0" smtClean="0"/>
              <a:t>The Dutch were the original European settlers of New York.  They famously purchased all of Manhattan Island for just a few trinkets and metal goods – one of the most one-sided real estate transactions in American history. </a:t>
            </a:r>
          </a:p>
          <a:p>
            <a:r>
              <a:rPr lang="en-US" dirty="0" smtClean="0"/>
              <a:t>The Dutch were influential for two major reasons.  First of all, they were a very diverse and tolerant society – religion, nationality, and ethnicity were not barriers to the Dutch when it came to their principle objectives in the New World: Trade. </a:t>
            </a:r>
          </a:p>
          <a:p>
            <a:r>
              <a:rPr lang="en-US" dirty="0" smtClean="0"/>
              <a:t>The Dutch were willing to trade with almost any group they encountered, including the French, the English, and Native American tribes. </a:t>
            </a:r>
            <a:endParaRPr lang="en-US" dirty="0"/>
          </a:p>
        </p:txBody>
      </p:sp>
    </p:spTree>
    <p:extLst>
      <p:ext uri="{BB962C8B-B14F-4D97-AF65-F5344CB8AC3E}">
        <p14:creationId xmlns:p14="http://schemas.microsoft.com/office/powerpoint/2010/main" val="194981789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520263"/>
            <a:ext cx="12192000" cy="8317907"/>
          </a:xfrm>
          <a:prstGeom prst="rect">
            <a:avLst/>
          </a:prstGeom>
        </p:spPr>
      </p:pic>
    </p:spTree>
    <p:extLst>
      <p:ext uri="{BB962C8B-B14F-4D97-AF65-F5344CB8AC3E}">
        <p14:creationId xmlns:p14="http://schemas.microsoft.com/office/powerpoint/2010/main" val="50452225"/>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Integral">
  <a:themeElements>
    <a:clrScheme name="Integral">
      <a:dk1>
        <a:sysClr val="windowText" lastClr="000000"/>
      </a:dk1>
      <a:lt1>
        <a:sysClr val="window" lastClr="FFFFFF"/>
      </a:lt1>
      <a:dk2>
        <a:srgbClr val="373545"/>
      </a:dk2>
      <a:lt2>
        <a:srgbClr val="CEDBE6"/>
      </a:lt2>
      <a:accent1>
        <a:srgbClr val="3494BA"/>
      </a:accent1>
      <a:accent2>
        <a:srgbClr val="58B6C0"/>
      </a:accent2>
      <a:accent3>
        <a:srgbClr val="75BDA7"/>
      </a:accent3>
      <a:accent4>
        <a:srgbClr val="7A8C8E"/>
      </a:accent4>
      <a:accent5>
        <a:srgbClr val="84ACB6"/>
      </a:accent5>
      <a:accent6>
        <a:srgbClr val="2683C6"/>
      </a:accent6>
      <a:hlink>
        <a:srgbClr val="6B9F25"/>
      </a:hlink>
      <a:folHlink>
        <a:srgbClr val="B26B02"/>
      </a:folHlink>
    </a:clrScheme>
    <a:fontScheme name="Integral">
      <a:majorFont>
        <a:latin typeface="Tw Cen MT Condensed" panose="020B0606020104020203"/>
        <a:ea typeface=""/>
        <a:cs typeface=""/>
        <a:font script="Grek" typeface="Calibri"/>
        <a:font script="Cyrl" typeface="Calibri"/>
        <a:font script="Jpan" typeface="メイリオ"/>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w Cen MT" panose="020B0602020104020603"/>
        <a:ea typeface=""/>
        <a:cs typeface=""/>
        <a:font script="Grek" typeface="Calibri"/>
        <a:font script="Cyrl" typeface="Calibri"/>
        <a:font script="Jpan" typeface="メイリオ"/>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Integral">
      <a:fillStyleLst>
        <a:solidFill>
          <a:schemeClr val="phClr"/>
        </a:solidFill>
        <a:gradFill rotWithShape="1">
          <a:gsLst>
            <a:gs pos="0">
              <a:schemeClr val="phClr">
                <a:tint val="83000"/>
                <a:satMod val="100000"/>
                <a:lumMod val="100000"/>
              </a:schemeClr>
            </a:gs>
            <a:gs pos="100000">
              <a:schemeClr val="phClr">
                <a:tint val="61000"/>
                <a:satMod val="150000"/>
                <a:lumMod val="100000"/>
              </a:schemeClr>
            </a:gs>
          </a:gsLst>
          <a:path path="circle">
            <a:fillToRect l="100000" t="100000" r="100000" b="100000"/>
          </a:path>
        </a:gradFill>
        <a:gradFill rotWithShape="1">
          <a:gsLst>
            <a:gs pos="0">
              <a:schemeClr val="phClr">
                <a:tint val="100000"/>
                <a:shade val="85000"/>
                <a:satMod val="100000"/>
                <a:lumMod val="100000"/>
              </a:schemeClr>
            </a:gs>
            <a:gs pos="100000">
              <a:schemeClr val="phClr">
                <a:tint val="90000"/>
                <a:shade val="100000"/>
                <a:satMod val="150000"/>
                <a:lumMod val="100000"/>
              </a:schemeClr>
            </a:gs>
          </a:gsLst>
          <a:path path="circle">
            <a:fillToRect l="100000" t="100000" r="100000" b="100000"/>
          </a:path>
        </a:gradFill>
      </a:fillStyleLst>
      <a:lnStyleLst>
        <a:ln w="9525" cap="flat" cmpd="sng" algn="ctr">
          <a:solidFill>
            <a:schemeClr val="phClr"/>
          </a:solidFill>
          <a:prstDash val="solid"/>
        </a:ln>
        <a:ln w="15875"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outerShdw blurRad="50800" dist="12700" dir="5400000" algn="ctr" rotWithShape="0">
              <a:srgbClr val="000000">
                <a:alpha val="50000"/>
              </a:srgbClr>
            </a:outerShdw>
          </a:effectLst>
        </a:effectStyle>
        <a:effectStyle>
          <a:effectLst>
            <a:outerShdw blurRad="76200" dist="25400" dir="5400000" algn="ctr" rotWithShape="0">
              <a:srgbClr val="000000">
                <a:alpha val="60000"/>
              </a:srgbClr>
            </a:outerShdw>
          </a:effectLst>
          <a:scene3d>
            <a:camera prst="orthographicFront">
              <a:rot lat="0" lon="0" rev="0"/>
            </a:camera>
            <a:lightRig rig="flat" dir="t">
              <a:rot lat="0" lon="0" rev="3600000"/>
            </a:lightRig>
          </a:scene3d>
          <a:sp3d contourW="12700" prstMaterial="flat">
            <a:bevelT w="38100" h="44450" prst="angle"/>
            <a:contourClr>
              <a:schemeClr val="phClr">
                <a:shade val="35000"/>
                <a:satMod val="160000"/>
              </a:schemeClr>
            </a:contourClr>
          </a:sp3d>
        </a:effectStyle>
      </a:effectStyleLst>
      <a:bgFillStyleLst>
        <a:solidFill>
          <a:schemeClr val="phClr"/>
        </a:solidFill>
        <a:solidFill>
          <a:schemeClr val="phClr">
            <a:tint val="95000"/>
            <a:shade val="85000"/>
            <a:satMod val="125000"/>
          </a:schemeClr>
        </a:solidFill>
        <a:blipFill rotWithShape="1">
          <a:blip xmlns:r="http://schemas.openxmlformats.org/officeDocument/2006/relationships" r:embed="rId1">
            <a:duotone>
              <a:schemeClr val="phClr">
                <a:tint val="95000"/>
                <a:shade val="74000"/>
                <a:satMod val="230000"/>
              </a:schemeClr>
              <a:schemeClr val="phClr">
                <a:tint val="92000"/>
                <a:shade val="69000"/>
                <a:satMod val="250000"/>
              </a:schemeClr>
            </a:duotone>
          </a:blip>
          <a:tile tx="0" ty="0" sx="40000" sy="40000" flip="none" algn="tl"/>
        </a:blipFill>
      </a:bgFillStyleLst>
    </a:fmtScheme>
  </a:themeElements>
  <a:objectDefaults/>
  <a:extraClrSchemeLst/>
  <a:extLst>
    <a:ext uri="{05A4C25C-085E-4340-85A3-A5531E510DB2}">
      <thm15:themeFamily xmlns:thm15="http://schemas.microsoft.com/office/thememl/2012/main" name="Integral" id="{3577F8C9-A904-41D8-97D2-FD898F53F20E}" vid="{C1C93EF2-4785-427F-84A5-F1666490E9CE}"/>
    </a:ext>
  </a:extLst>
</a:theme>
</file>

<file path=docProps/app.xml><?xml version="1.0" encoding="utf-8"?>
<Properties xmlns="http://schemas.openxmlformats.org/officeDocument/2006/extended-properties" xmlns:vt="http://schemas.openxmlformats.org/officeDocument/2006/docPropsVTypes">
  <Template>Integral</Template>
  <TotalTime>67</TotalTime>
  <Words>835</Words>
  <Application>Microsoft Office PowerPoint</Application>
  <PresentationFormat>Widescreen</PresentationFormat>
  <Paragraphs>54</Paragraphs>
  <Slides>11</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11</vt:i4>
      </vt:variant>
    </vt:vector>
  </HeadingPairs>
  <TitlesOfParts>
    <vt:vector size="17" baseType="lpstr">
      <vt:lpstr>Arial</vt:lpstr>
      <vt:lpstr>Tw Cen MT</vt:lpstr>
      <vt:lpstr>Tw Cen MT Condensed</vt:lpstr>
      <vt:lpstr>Wingdings</vt:lpstr>
      <vt:lpstr>Wingdings 3</vt:lpstr>
      <vt:lpstr>Integral</vt:lpstr>
      <vt:lpstr>Spanish, French, English, Dutch, and Portuguese colonization</vt:lpstr>
      <vt:lpstr>Characteristics of Spanish Colonial Rule </vt:lpstr>
      <vt:lpstr>What regions were colonized by the Spanish?</vt:lpstr>
      <vt:lpstr>Characteristics of French Colonial rule</vt:lpstr>
      <vt:lpstr>What Regions were Colonized by the French?</vt:lpstr>
      <vt:lpstr>Characteristics of English Colonial rule</vt:lpstr>
      <vt:lpstr>What regions were colonized by the English?</vt:lpstr>
      <vt:lpstr>Characteristics of The Dutch traders </vt:lpstr>
      <vt:lpstr>PowerPoint Presentation</vt:lpstr>
      <vt:lpstr>Characteristics of  Portuguese colonialism</vt:lpstr>
      <vt:lpstr>What regions were colonized by the Portuguese?  </vt:lpstr>
    </vt:vector>
  </TitlesOfParts>
  <Company>Virginia Beach City Public Schools</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Spanish, French, English, Dutch, and Portuguese colonization</dc:title>
  <dc:creator>Adam Henry</dc:creator>
  <cp:lastModifiedBy>Adam Henry</cp:lastModifiedBy>
  <cp:revision>12</cp:revision>
  <dcterms:created xsi:type="dcterms:W3CDTF">2015-09-17T13:44:51Z</dcterms:created>
  <dcterms:modified xsi:type="dcterms:W3CDTF">2016-09-14T11:11:00Z</dcterms:modified>
</cp:coreProperties>
</file>